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2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5" r:id="rId22"/>
    <p:sldId id="286" r:id="rId23"/>
    <p:sldId id="287" r:id="rId24"/>
    <p:sldId id="288" r:id="rId25"/>
    <p:sldId id="289" r:id="rId26"/>
    <p:sldId id="290" r:id="rId27"/>
    <p:sldId id="29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957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242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1028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7860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576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7944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4426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079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9247" y="1517904"/>
            <a:ext cx="1203350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6779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98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53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479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69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959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73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66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88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86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6027F-E393-40C1-B945-F51838F5E66A}" type="datetimeFigureOut">
              <a:rPr lang="en-IN" smtClean="0"/>
              <a:t>25-05-2021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540D9B-F20B-4845-83F6-B245125E9D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633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86484" y="1517903"/>
            <a:ext cx="9022080" cy="1308692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76835" rIns="0" bIns="0" rtlCol="0">
            <a:spAutoFit/>
          </a:bodyPr>
          <a:lstStyle/>
          <a:p>
            <a:pPr marL="3012440" marR="933450" indent="-2056764">
              <a:spcBef>
                <a:spcPts val="605"/>
              </a:spcBef>
            </a:pPr>
            <a:r>
              <a:rPr sz="4000" spc="-60" dirty="0">
                <a:solidFill>
                  <a:srgbClr val="FFFFFF"/>
                </a:solidFill>
                <a:latin typeface="Arial"/>
                <a:cs typeface="Arial"/>
              </a:rPr>
              <a:t>ANATOMY 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sz="40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LACRIMAL  </a:t>
            </a:r>
            <a:r>
              <a:rPr sz="4000" spc="-75" dirty="0">
                <a:solidFill>
                  <a:srgbClr val="FFFFFF"/>
                </a:solidFill>
                <a:latin typeface="Arial"/>
                <a:cs typeface="Arial"/>
              </a:rPr>
              <a:t>APPARATUS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5936" y="538098"/>
            <a:ext cx="5377815" cy="63500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30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SECRETORY</a:t>
            </a:r>
            <a:r>
              <a:rPr sz="4000" b="1" spc="-114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7445" y="1596594"/>
            <a:ext cx="7375525" cy="3029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indent="-457200">
              <a:spcBef>
                <a:spcPts val="105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  <a:tab pos="5760085" algn="l"/>
              </a:tabLst>
            </a:pP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lacrimal</a:t>
            </a:r>
            <a:r>
              <a:rPr sz="26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gland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accessory</a:t>
            </a:r>
            <a:r>
              <a:rPr lang="en-IN"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glands</a:t>
            </a:r>
          </a:p>
          <a:p>
            <a:pPr marL="469265" indent="-457200">
              <a:spcBef>
                <a:spcPts val="2165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Lacrimal gland is above &amp; anterolateral to</a:t>
            </a:r>
            <a:r>
              <a:rPr sz="2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globe.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457200">
              <a:spcBef>
                <a:spcPts val="2160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Secretes tears into superior</a:t>
            </a: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fornix.</a:t>
            </a:r>
          </a:p>
          <a:p>
            <a:pPr marL="469265" marR="1183005" indent="-457200">
              <a:lnSpc>
                <a:spcPct val="15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Tears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moisten &amp; lubricates the cornea </a:t>
            </a:r>
            <a:r>
              <a:rPr sz="26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conjunctiva.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526" y="433166"/>
            <a:ext cx="3759835" cy="601126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spcBef>
                <a:spcPts val="695"/>
              </a:spcBef>
            </a:pPr>
            <a:r>
              <a:rPr sz="2600" b="1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ANATOMY</a:t>
            </a:r>
            <a:endParaRPr lang="en-IN" sz="2600" b="1" spc="-3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95"/>
              </a:spcBef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marR="5080" indent="-274955"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655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in</a:t>
            </a:r>
            <a:r>
              <a:rPr sz="26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anterolateral  part of the roof of orbit  in fossa for lacrimal  gland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marR="5080" indent="-274955"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655" algn="l"/>
              </a:tabLst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marR="156210" indent="-274955">
              <a:spcBef>
                <a:spcPts val="605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655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Divided in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 superficial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orbital</a:t>
            </a:r>
            <a:r>
              <a:rPr sz="2600" b="1" spc="-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small deep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palpebral part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 are continuous with  each other around  aponeurosis of</a:t>
            </a:r>
            <a:r>
              <a:rPr sz="26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LPS</a:t>
            </a:r>
          </a:p>
        </p:txBody>
      </p:sp>
      <p:sp>
        <p:nvSpPr>
          <p:cNvPr id="3" name="object 3"/>
          <p:cNvSpPr/>
          <p:nvPr/>
        </p:nvSpPr>
        <p:spPr>
          <a:xfrm>
            <a:off x="5181600" y="742950"/>
            <a:ext cx="6553200" cy="5581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2540" y="428625"/>
            <a:ext cx="7817484" cy="52995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LACRIMAL</a:t>
            </a:r>
            <a:r>
              <a:rPr sz="26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DUCTS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"/>
              </a:spcBef>
            </a:pPr>
            <a:endParaRPr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5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10-12 ducts</a:t>
            </a:r>
          </a:p>
          <a:p>
            <a:pPr marL="287020" marR="300990" indent="-274320"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Ducts arising from the orbital part passes</a:t>
            </a: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 palpebral part and opens in to superior fornix of  conjunctiva</a:t>
            </a:r>
          </a:p>
          <a:p>
            <a:pPr marL="287020" marR="5080" indent="-274320"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ducts from palpebral part open directly</a:t>
            </a:r>
            <a:r>
              <a:rPr sz="26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to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conjunctiva</a:t>
            </a:r>
          </a:p>
          <a:p>
            <a:pPr marL="287020" marR="240665" indent="-274320"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Removal or damage to palpebral part of the gland  will stop secrections reaching the</a:t>
            </a:r>
            <a:r>
              <a:rPr sz="2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fornix</a:t>
            </a:r>
          </a:p>
          <a:p>
            <a:pPr marL="287020" marR="500380" indent="-274320"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biopsy of gland always done in orbital part</a:t>
            </a:r>
            <a:r>
              <a:rPr sz="26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lobe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9998" y="2537663"/>
            <a:ext cx="6916802" cy="690574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z="4400" b="1" spc="-30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EXCRETORY</a:t>
            </a:r>
            <a:r>
              <a:rPr sz="4400" b="1" spc="-120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8561" y="879093"/>
            <a:ext cx="5166360" cy="63500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3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CONJUNCTIVAL</a:t>
            </a:r>
            <a:r>
              <a:rPr sz="4000" b="1" spc="-9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2201334" y="2160589"/>
            <a:ext cx="6018741" cy="31194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2295" marR="5080" indent="-457200">
              <a:spcBef>
                <a:spcPts val="105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400685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Conjunctiva stretches from lid margin to limbus  and encloses a potential space conjunctival sac  which opens at palpebral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fissure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2295" marR="5080" indent="-457200">
              <a:spcBef>
                <a:spcPts val="105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400685" algn="l"/>
              </a:tabLst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2295" indent="-457200">
              <a:spcBef>
                <a:spcPts val="605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400685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 is closed only when lids are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835" y="280923"/>
            <a:ext cx="550799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LACRIMAL</a:t>
            </a:r>
            <a:r>
              <a:rPr sz="4000" b="1" spc="-10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6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PUNCTA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62575" y="1085850"/>
            <a:ext cx="6696075" cy="5683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61975" y="1857375"/>
            <a:ext cx="5127015" cy="37189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82245" indent="-342900"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puncta situated in  each lid margin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junction of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ciliary</a:t>
            </a:r>
            <a:r>
              <a:rPr sz="2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lacrimal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 elevtion called lacrimal  papilla</a:t>
            </a:r>
            <a:endParaRPr lang="en-IN" sz="24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82245" indent="-342900"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08279" indent="-342900"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punctum 6mm  and lower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6.5 mm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canthus</a:t>
            </a:r>
            <a:endParaRPr lang="en-IN" sz="24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08279" indent="-342900">
              <a:buFont typeface="Wingdings"/>
              <a:buChar char=""/>
              <a:tabLst>
                <a:tab pos="355600" algn="l"/>
              </a:tabLst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Surrounded by fibrous  tissue which keeps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 patent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19023"/>
            <a:ext cx="8277225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1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LACRIMAL</a:t>
            </a:r>
            <a:r>
              <a:rPr sz="4000" b="1" spc="-8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1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CANALICULI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076" y="1104900"/>
            <a:ext cx="9444838" cy="447622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69900" indent="-457200">
              <a:spcBef>
                <a:spcPts val="705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in </a:t>
            </a:r>
            <a:r>
              <a:rPr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number,Joins </a:t>
            </a:r>
            <a:r>
              <a:rPr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puncta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lacrimal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</a:t>
            </a:r>
          </a:p>
          <a:p>
            <a:pPr marL="469265" marR="812165" indent="-457200">
              <a:spcBef>
                <a:spcPts val="600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 vertical(2mm) and horizontal(8mm) </a:t>
            </a:r>
            <a:r>
              <a:rPr sz="26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junction dilated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ampulla</a:t>
            </a:r>
          </a:p>
          <a:p>
            <a:pPr marL="469265" marR="767080" indent="-457200">
              <a:spcBef>
                <a:spcPts val="600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Pierce lacrimal fascia and unite to form </a:t>
            </a:r>
            <a:r>
              <a:rPr sz="2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canaliculi opens in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lacrimal sinus of</a:t>
            </a:r>
            <a:r>
              <a:rPr sz="2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maier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1677670" indent="-457200">
              <a:spcBef>
                <a:spcPts val="605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opening in to </a:t>
            </a:r>
            <a:r>
              <a:rPr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protected by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valve </a:t>
            </a:r>
            <a:r>
              <a:rPr sz="2600" b="1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rosenmuller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indent="-457200">
              <a:spcBef>
                <a:spcPts val="600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Surrounded by fibres of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pars lacrimalis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orbicularis 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oculi</a:t>
            </a:r>
            <a:r>
              <a:rPr sz="2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</a:p>
          <a:p>
            <a:pPr marL="469265" marR="32384" indent="-457200">
              <a:spcBef>
                <a:spcPts val="600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blink canaliculi pulled </a:t>
            </a:r>
            <a:r>
              <a:rPr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medially,shortened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compressed by pars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lacrimalis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helps in</a:t>
            </a:r>
            <a:r>
              <a:rPr sz="2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dilatation  of lacrimal</a:t>
            </a:r>
            <a:r>
              <a:rPr sz="2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26" y="325069"/>
            <a:ext cx="8072756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1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LACRIMAL</a:t>
            </a:r>
            <a:r>
              <a:rPr sz="4000" b="1" spc="-10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75" y="1295400"/>
            <a:ext cx="6037402" cy="43832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81355" indent="-342900">
              <a:spcBef>
                <a:spcPts val="100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expanded portion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NLD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spcBef>
                <a:spcPts val="600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Lodged in lacrimal fossa(medial  wall is lamina  papyracea,formed by lacrimal  bone and frontal process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maxilla)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74955" indent="-342900">
              <a:spcBef>
                <a:spcPts val="605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Surrounded by lacrimal fascia  which results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splitting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periorbita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48005" indent="-342900">
              <a:spcBef>
                <a:spcPts val="600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fascia are  venous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348615" indent="-342900">
              <a:spcBef>
                <a:spcPts val="600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sac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MPL is  fundus.At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junction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  and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diverticulum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84035" y="476250"/>
            <a:ext cx="5646040" cy="5904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051" y="638174"/>
            <a:ext cx="9730512" cy="4539576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spcBef>
                <a:spcPts val="695"/>
              </a:spcBef>
            </a:pPr>
            <a:r>
              <a:rPr sz="2200" spc="-550" dirty="0">
                <a:solidFill>
                  <a:srgbClr val="D24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00"/>
              </a:spcBef>
            </a:pP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Anteriorly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medial palpebral</a:t>
            </a:r>
            <a:r>
              <a:rPr sz="26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ligament</a:t>
            </a:r>
          </a:p>
          <a:p>
            <a:pPr marL="12700" marR="69850">
              <a:spcBef>
                <a:spcPts val="600"/>
              </a:spcBef>
            </a:pP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Posteriorly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posterior lacrimal crest and</a:t>
            </a:r>
            <a:r>
              <a:rPr sz="26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orbicularis  oculi</a:t>
            </a:r>
          </a:p>
          <a:p>
            <a:pPr marL="12700" marR="196215">
              <a:lnSpc>
                <a:spcPct val="109700"/>
              </a:lnSpc>
              <a:spcBef>
                <a:spcPts val="300"/>
              </a:spcBef>
            </a:pP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Medially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middle meatus and ant ethmoidal sinus 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96215">
              <a:lnSpc>
                <a:spcPct val="109700"/>
              </a:lnSpc>
              <a:spcBef>
                <a:spcPts val="300"/>
              </a:spcBef>
            </a:pP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Laterally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skin,fascia and orbicularis</a:t>
            </a:r>
            <a:r>
              <a:rPr sz="26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oculi(lacrimal  part)</a:t>
            </a:r>
          </a:p>
          <a:p>
            <a:pPr>
              <a:spcBef>
                <a:spcPts val="10"/>
              </a:spcBef>
            </a:pPr>
            <a:endParaRPr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ANGULAR VEIN and ANGULAR </a:t>
            </a:r>
            <a:r>
              <a:rPr sz="2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ARETRY</a:t>
            </a:r>
            <a:r>
              <a:rPr sz="2600" b="1" spc="-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crosses</a:t>
            </a:r>
          </a:p>
          <a:p>
            <a:pPr marL="12700" marR="5080"/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MPL about 8mm from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 canthus.many</a:t>
            </a:r>
            <a:r>
              <a:rPr sz="26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 a tributary runs 3mm from medial canthus.so to avoid  profuse bleeding during sac surgery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incison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 be made within 3mm medial to medial</a:t>
            </a:r>
            <a:r>
              <a:rPr sz="2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canthus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4337" y="131826"/>
            <a:ext cx="8010574" cy="6480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8650" y="1590675"/>
            <a:ext cx="3737966" cy="35703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300"/>
              </a:lnSpc>
              <a:spcBef>
                <a:spcPts val="95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1.Lacrimal gland  2.Lacrimal ducts  3.Conjunctival sac 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9300"/>
              </a:lnSpc>
              <a:spcBef>
                <a:spcPts val="95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4.Lacrimal puncta  5.Lacrimal canaliculi  6.Lacrimal sac  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9300"/>
              </a:lnSpc>
              <a:spcBef>
                <a:spcPts val="95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7.Naso lacrimal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duct</a:t>
            </a:r>
          </a:p>
        </p:txBody>
      </p:sp>
      <p:sp>
        <p:nvSpPr>
          <p:cNvPr id="3" name="object 3"/>
          <p:cNvSpPr/>
          <p:nvPr/>
        </p:nvSpPr>
        <p:spPr>
          <a:xfrm>
            <a:off x="4486275" y="914400"/>
            <a:ext cx="7010400" cy="4821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1352550"/>
            <a:ext cx="5208930" cy="40812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spcBef>
                <a:spcPts val="425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lacrimal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 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inferior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meatus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96570" indent="-342900">
              <a:lnSpc>
                <a:spcPts val="2590"/>
              </a:lnSpc>
              <a:spcBef>
                <a:spcPts val="610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3mm diameter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ts val="2735"/>
              </a:lnSpc>
              <a:spcBef>
                <a:spcPts val="275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end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narrowest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83234" indent="-342900">
              <a:lnSpc>
                <a:spcPts val="2590"/>
              </a:lnSpc>
              <a:spcBef>
                <a:spcPts val="640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Runs  do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ard,backw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  and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laterally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308610" indent="-342900">
              <a:lnSpc>
                <a:spcPts val="2590"/>
              </a:lnSpc>
              <a:spcBef>
                <a:spcPts val="610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Lined by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layers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coloumnar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epithelium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93370" indent="-342900">
              <a:lnSpc>
                <a:spcPts val="2590"/>
              </a:lnSpc>
              <a:spcBef>
                <a:spcPts val="605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6385" algn="l"/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intraosseus and 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mural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175" y="323851"/>
            <a:ext cx="7488504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NASO </a:t>
            </a:r>
            <a:r>
              <a:rPr sz="4000" b="1" spc="-1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LACRIMAL</a:t>
            </a:r>
            <a:r>
              <a:rPr sz="4000" b="1" spc="-10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1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DUCT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28969" y="523875"/>
            <a:ext cx="5753456" cy="5997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709" y="438150"/>
            <a:ext cx="2951691" cy="38215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BLOOD</a:t>
            </a:r>
            <a:r>
              <a:rPr spc="-60" dirty="0"/>
              <a:t> </a:t>
            </a:r>
            <a:r>
              <a:rPr spc="-45" dirty="0"/>
              <a:t>SUPPLY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25" y="1171575"/>
            <a:ext cx="6010275" cy="5069401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spcBef>
                <a:spcPts val="420"/>
              </a:spcBef>
            </a:pP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ARTERIAL</a:t>
            </a:r>
            <a:r>
              <a:rPr sz="23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625"/>
              </a:lnSpc>
              <a:spcBef>
                <a:spcPts val="325"/>
              </a:spcBef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Superior and inferior</a:t>
            </a:r>
            <a:r>
              <a:rPr sz="23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palpebral</a:t>
            </a: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625"/>
              </a:lnSpc>
            </a:pP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228215">
              <a:lnSpc>
                <a:spcPct val="1117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Angular A.  </a:t>
            </a: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Infraorbital</a:t>
            </a:r>
            <a:r>
              <a:rPr sz="23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325"/>
              </a:spcBef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Nasal </a:t>
            </a:r>
            <a:r>
              <a:rPr sz="23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br. 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sphenopalatine</a:t>
            </a:r>
            <a:r>
              <a:rPr sz="23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5"/>
              </a:spcBef>
            </a:pPr>
            <a:endParaRPr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VENOUS</a:t>
            </a: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DRIANAGE</a:t>
            </a:r>
          </a:p>
          <a:p>
            <a:pPr marL="12700">
              <a:spcBef>
                <a:spcPts val="325"/>
              </a:spcBef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Angular</a:t>
            </a:r>
            <a:r>
              <a:rPr sz="23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vein</a:t>
            </a: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953895">
              <a:lnSpc>
                <a:spcPct val="111700"/>
              </a:lnSpc>
              <a:spcBef>
                <a:spcPts val="5"/>
              </a:spcBef>
            </a:pP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Infraorbital</a:t>
            </a:r>
            <a:r>
              <a:rPr sz="23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vein  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Nasal</a:t>
            </a:r>
            <a:r>
              <a:rPr sz="2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vein</a:t>
            </a: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5"/>
              </a:spcBef>
            </a:pPr>
            <a:endParaRPr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3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LYMPHATICS</a:t>
            </a: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75055">
              <a:lnSpc>
                <a:spcPct val="111700"/>
              </a:lnSpc>
              <a:spcBef>
                <a:spcPts val="5"/>
              </a:spcBef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mandibular</a:t>
            </a:r>
            <a:r>
              <a:rPr sz="23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 Deep cervical</a:t>
            </a:r>
            <a:r>
              <a:rPr sz="23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3500" y="476251"/>
            <a:ext cx="523367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NERVE</a:t>
            </a:r>
            <a:r>
              <a:rPr sz="2800" b="1" spc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trochlear nerve </a:t>
            </a:r>
            <a:endParaRPr lang="en-IN" sz="28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/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superior alveolar</a:t>
            </a:r>
            <a:r>
              <a:rPr sz="28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9612" y="448436"/>
            <a:ext cx="6979438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3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ELIMINATION </a:t>
            </a:r>
            <a:r>
              <a:rPr sz="4000" b="1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3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1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TEARS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9150" y="1436573"/>
            <a:ext cx="8143875" cy="3580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spcBef>
                <a:spcPts val="100"/>
              </a:spcBef>
              <a:buClr>
                <a:srgbClr val="D24717"/>
              </a:buClr>
              <a:buSzPct val="85416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Lacrimal fluid over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preocular surface</a:t>
            </a:r>
            <a:r>
              <a:rPr lang="en-IN" sz="2400" spc="-5" dirty="0">
                <a:latin typeface="Wingdings"/>
                <a:cs typeface="Times New Roman" panose="02020603050405020304" pitchFamily="18" charset="0"/>
              </a:rPr>
              <a:t></a:t>
            </a:r>
            <a:r>
              <a:rPr sz="2400" spc="-5" dirty="0">
                <a:latin typeface="Arial"/>
                <a:cs typeface="Arial"/>
              </a:rPr>
              <a:t>marginal  tear strip</a:t>
            </a:r>
            <a:r>
              <a:rPr sz="2400" spc="-5" dirty="0">
                <a:latin typeface="Wingdings"/>
                <a:cs typeface="Times New Roman" panose="02020603050405020304" pitchFamily="18" charset="0"/>
              </a:rPr>
              <a:t></a:t>
            </a:r>
            <a:r>
              <a:rPr sz="2400" spc="-5" dirty="0">
                <a:latin typeface="Arial"/>
                <a:cs typeface="Arial"/>
              </a:rPr>
              <a:t>Lacus lacrimalis</a:t>
            </a:r>
            <a:r>
              <a:rPr sz="2400" spc="-5" dirty="0">
                <a:latin typeface="Wingdings"/>
                <a:cs typeface="Times New Roman" panose="02020603050405020304" pitchFamily="18" charset="0"/>
              </a:rPr>
              <a:t></a:t>
            </a:r>
            <a:r>
              <a:rPr sz="2400" spc="-5" dirty="0">
                <a:latin typeface="Arial"/>
                <a:cs typeface="Arial"/>
              </a:rPr>
              <a:t>inner canthus</a:t>
            </a:r>
            <a:r>
              <a:rPr sz="2400" spc="-5" dirty="0">
                <a:latin typeface="Wingdings"/>
                <a:cs typeface="Times New Roman" panose="02020603050405020304" pitchFamily="18" charset="0"/>
              </a:rPr>
              <a:t>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lacrimal  </a:t>
            </a:r>
            <a:r>
              <a:rPr sz="2400" spc="-5" dirty="0">
                <a:latin typeface="Arial"/>
                <a:cs typeface="Arial"/>
              </a:rPr>
              <a:t>passages </a:t>
            </a:r>
            <a:r>
              <a:rPr sz="2400" dirty="0">
                <a:latin typeface="Wingdings"/>
                <a:cs typeface="Times New Roman" panose="02020603050405020304" pitchFamily="18" charset="0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nasal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cavity</a:t>
            </a:r>
            <a:endParaRPr lang="en-IN" sz="2400" dirty="0">
              <a:latin typeface="Arial"/>
              <a:cs typeface="Arial"/>
            </a:endParaRPr>
          </a:p>
          <a:p>
            <a:pPr marL="286385" marR="5080" indent="-274320">
              <a:spcBef>
                <a:spcPts val="100"/>
              </a:spcBef>
              <a:buClr>
                <a:srgbClr val="D24717"/>
              </a:buClr>
              <a:buSzPct val="85416"/>
              <a:buChar char=""/>
              <a:tabLst>
                <a:tab pos="286385" algn="l"/>
                <a:tab pos="287020" algn="l"/>
              </a:tabLst>
            </a:pPr>
            <a:endParaRPr sz="2400" dirty="0">
              <a:latin typeface="Arial"/>
              <a:cs typeface="Arial"/>
            </a:endParaRPr>
          </a:p>
          <a:p>
            <a:pPr marL="286385" marR="157480" indent="-274320">
              <a:spcBef>
                <a:spcPts val="615"/>
              </a:spcBef>
              <a:buClr>
                <a:srgbClr val="D24717"/>
              </a:buClr>
              <a:buSzPct val="85416"/>
              <a:buChar char=""/>
              <a:tabLst>
                <a:tab pos="286385" algn="l"/>
                <a:tab pos="28702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Lacrimal pump mechanism</a:t>
            </a:r>
            <a:r>
              <a:rPr sz="2400" spc="-5" dirty="0">
                <a:latin typeface="Arial"/>
                <a:cs typeface="Arial"/>
              </a:rPr>
              <a:t>:- </a:t>
            </a:r>
            <a:endParaRPr lang="en-IN" sz="2400" spc="-5" dirty="0">
              <a:latin typeface="Arial"/>
              <a:cs typeface="Arial"/>
            </a:endParaRPr>
          </a:p>
          <a:p>
            <a:pPr marL="12065" marR="157480">
              <a:spcBef>
                <a:spcPts val="615"/>
              </a:spcBef>
              <a:buClr>
                <a:srgbClr val="D24717"/>
              </a:buClr>
              <a:buSzPct val="85416"/>
              <a:tabLst>
                <a:tab pos="286385" algn="l"/>
                <a:tab pos="287020" algn="l"/>
              </a:tabLst>
            </a:pPr>
            <a:r>
              <a:rPr lang="en-IN" sz="2400" spc="-5" dirty="0">
                <a:latin typeface="Arial"/>
                <a:cs typeface="Arial"/>
              </a:rPr>
              <a:t>               F</a:t>
            </a:r>
            <a:r>
              <a:rPr sz="2400" spc="-5" dirty="0" err="1">
                <a:latin typeface="Arial"/>
                <a:cs typeface="Arial"/>
              </a:rPr>
              <a:t>ibres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pretarsal </a:t>
            </a:r>
            <a:r>
              <a:rPr sz="2400" dirty="0">
                <a:latin typeface="Arial"/>
                <a:cs typeface="Arial"/>
              </a:rPr>
              <a:t>&amp;  </a:t>
            </a:r>
            <a:r>
              <a:rPr sz="2400" spc="-5" dirty="0">
                <a:latin typeface="Arial"/>
                <a:cs typeface="Arial"/>
              </a:rPr>
              <a:t>preseptal portion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Orbicularis which </a:t>
            </a:r>
            <a:r>
              <a:rPr sz="2400" dirty="0">
                <a:latin typeface="Arial"/>
                <a:cs typeface="Arial"/>
              </a:rPr>
              <a:t>arise from  </a:t>
            </a:r>
            <a:r>
              <a:rPr sz="2400" spc="-5" dirty="0">
                <a:latin typeface="Arial"/>
                <a:cs typeface="Arial"/>
              </a:rPr>
              <a:t>the lacrimal fascia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posterior lacrimal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crest.</a:t>
            </a:r>
            <a:endParaRPr lang="en-IN" sz="2400" dirty="0">
              <a:latin typeface="Arial"/>
              <a:cs typeface="Arial"/>
            </a:endParaRPr>
          </a:p>
          <a:p>
            <a:pPr marL="286385" marR="157480" indent="-274320">
              <a:spcBef>
                <a:spcPts val="615"/>
              </a:spcBef>
              <a:buClr>
                <a:srgbClr val="D24717"/>
              </a:buClr>
              <a:buSzPct val="85416"/>
              <a:buChar char=""/>
              <a:tabLst>
                <a:tab pos="286385" algn="l"/>
                <a:tab pos="287020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4573"/>
            <a:ext cx="11506199" cy="6739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1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51" y="314325"/>
            <a:ext cx="9262746" cy="781624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500" b="1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DRAINAGE OF LACRIMAL FLUID FROM NLD </a:t>
            </a:r>
            <a:r>
              <a:rPr sz="2500" b="1" spc="-1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 </a:t>
            </a:r>
            <a:r>
              <a:rPr sz="2500" b="1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NASAL</a:t>
            </a:r>
            <a:r>
              <a:rPr sz="2500" b="1" spc="-5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3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CAVITY</a:t>
            </a:r>
            <a:r>
              <a:rPr lang="en-IN" sz="2500" b="1" spc="-3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485899"/>
            <a:ext cx="9315450" cy="245964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4965" indent="-342900" algn="just">
              <a:spcBef>
                <a:spcPts val="700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Gravity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downward</a:t>
            </a:r>
            <a:r>
              <a:rPr sz="24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5080" indent="-342900" algn="just">
              <a:spcBef>
                <a:spcPts val="605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nose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pressure 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lumen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duct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nose.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5080" indent="-342900" algn="just">
              <a:spcBef>
                <a:spcPts val="600"/>
              </a:spcBef>
              <a:buClr>
                <a:srgbClr val="D24717"/>
              </a:buClr>
              <a:buSzPct val="85416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Hasner’s valve present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lower end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NLD, 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remains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as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pressure within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nose is less than  the NLD, allows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tears 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8300" y="2616531"/>
            <a:ext cx="4993640" cy="103187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sz="6600" spc="-2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7433" y="1548766"/>
            <a:ext cx="4066540" cy="3229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sz="36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Embryology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2565"/>
              </a:spcBef>
              <a:buFont typeface="Wingdings" panose="05000000000000000000" pitchFamily="2" charset="2"/>
              <a:buChar char="Ø"/>
            </a:pPr>
            <a:r>
              <a:rPr sz="3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Osteology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2560"/>
              </a:spcBef>
              <a:buFont typeface="Wingdings" panose="05000000000000000000" pitchFamily="2" charset="2"/>
              <a:buChar char="Ø"/>
            </a:pPr>
            <a:r>
              <a:rPr sz="3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Secretory</a:t>
            </a:r>
            <a:r>
              <a:rPr sz="3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2560"/>
              </a:spcBef>
              <a:buFont typeface="Wingdings" panose="05000000000000000000" pitchFamily="2" charset="2"/>
              <a:buChar char="Ø"/>
            </a:pPr>
            <a:r>
              <a:rPr sz="36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Excretory</a:t>
            </a:r>
            <a:r>
              <a:rPr sz="36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4195" y="325069"/>
            <a:ext cx="3670300" cy="63500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25" dirty="0">
                <a:solidFill>
                  <a:srgbClr val="00AFEF"/>
                </a:solidFill>
              </a:rPr>
              <a:t>EMBRYOLOGY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628038" y="1065961"/>
            <a:ext cx="8116570" cy="5220019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spcBef>
                <a:spcPts val="745"/>
              </a:spcBef>
            </a:pPr>
            <a:r>
              <a:rPr sz="28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DEVELOPMENT-LACRIMAL</a:t>
            </a:r>
            <a:r>
              <a:rPr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GLAND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15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ectoderm</a:t>
            </a:r>
          </a:p>
          <a:p>
            <a:pPr marL="287020" marR="5080" indent="-274320"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 solid cords formed from supero lateral  conjunctiva,but by 3months central cells vacuole and  lumina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indent="-274320"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differentiation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3-4 yrs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postnatally</a:t>
            </a:r>
          </a:p>
          <a:p>
            <a:pPr marL="287020" marR="818515" indent="-274320" algn="just"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Composed of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ectodermal glandular units and  mesodermal myoepidermal cells </a:t>
            </a:r>
            <a:r>
              <a:rPr sz="2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8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fibrous  tissue.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" marR="525780" indent="-274320" algn="just">
              <a:spcBef>
                <a:spcPts val="605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6wks after birth.so no tears in new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born  when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30110" y="457200"/>
            <a:ext cx="5704715" cy="60784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0050" y="409576"/>
            <a:ext cx="5734050" cy="70144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28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DEVELOPMENT- </a:t>
            </a:r>
            <a:r>
              <a:rPr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LACRIMAL SAC 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NASO</a:t>
            </a:r>
            <a:r>
              <a:rPr sz="2800" b="1" spc="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LACRIMAL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>
              <a:spcBef>
                <a:spcPts val="5"/>
              </a:spcBef>
            </a:pPr>
            <a:r>
              <a:rPr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DUCT</a:t>
            </a:r>
            <a:endParaRPr lang="en-IN" sz="2800" b="1" spc="-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>
              <a:spcBef>
                <a:spcPts val="5"/>
              </a:spcBef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marR="30480" indent="-342900">
              <a:lnSpc>
                <a:spcPct val="1052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junction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maxillary process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lateral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nasal process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mass of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ectodermal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submerge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gets </a:t>
            </a:r>
            <a:r>
              <a:rPr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canalised</a:t>
            </a:r>
            <a:r>
              <a:rPr lang="en-IN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form lacrimal sac and </a:t>
            </a:r>
            <a:r>
              <a:rPr lang="en-IN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naso</a:t>
            </a:r>
            <a:r>
              <a:rPr lang="en-IN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lacrimal duct.</a:t>
            </a:r>
          </a:p>
          <a:p>
            <a:pPr marL="381000" marR="30480" indent="-342900">
              <a:lnSpc>
                <a:spcPct val="1052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en-IN" sz="2800" spc="-5" baseline="694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marR="30480" indent="-342900">
              <a:lnSpc>
                <a:spcPct val="1052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fusion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maxillary  and lateral processes  results in oblique facial  cleft and in such cases  NLD not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formed.</a:t>
            </a:r>
          </a:p>
          <a:p>
            <a:pPr marL="381000" marR="30480" indent="-342900">
              <a:lnSpc>
                <a:spcPct val="1052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en-IN" sz="2800" spc="-5" baseline="694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marR="30480">
              <a:lnSpc>
                <a:spcPct val="105200"/>
              </a:lnSpc>
              <a:spcBef>
                <a:spcPts val="450"/>
              </a:spcBef>
            </a:pPr>
            <a:endParaRPr lang="en-IN" sz="2800" spc="-765" baseline="694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66676"/>
            <a:ext cx="8065008" cy="3840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3401" y="3571875"/>
            <a:ext cx="11344274" cy="29931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8910"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Lacrimal drainage system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embryology. </a:t>
            </a:r>
            <a:endParaRPr lang="en-IN" sz="2400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168910" indent="-457200">
              <a:spcBef>
                <a:spcPts val="100"/>
              </a:spcBef>
              <a:buAutoNum type="alphaU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5.5 </a:t>
            </a:r>
            <a:r>
              <a:rPr lang="en-US"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weeks'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gestation, an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ectodermal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invagination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</a:t>
            </a:r>
            <a:r>
              <a:rPr lang="en-US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 </a:t>
            </a:r>
            <a:r>
              <a:rPr lang="en-US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nasal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lang="en-US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maxillary</a:t>
            </a:r>
            <a:r>
              <a:rPr lang="en-US"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process, </a:t>
            </a:r>
            <a:r>
              <a:rPr lang="en-US"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pinched </a:t>
            </a:r>
            <a:r>
              <a:rPr lang="en-US"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surface. </a:t>
            </a:r>
          </a:p>
          <a:p>
            <a:pPr marL="12700" marR="168910">
              <a:spcBef>
                <a:spcPts val="1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At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weeks'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gestation, a solid  cord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ectoderm is located </a:t>
            </a:r>
            <a:r>
              <a:rPr lang="en-US"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primitive medial canthus and</a:t>
            </a:r>
            <a:r>
              <a:rPr lang="en-US" sz="2400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2230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At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weeks'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gestation, proliferation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cord occurs laterally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eyelid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inferiorly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</a:t>
            </a:r>
            <a:r>
              <a:rPr sz="2400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IN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inferior turbinate.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isolated cavities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 at</a:t>
            </a:r>
            <a:r>
              <a:rPr lang="en-IN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4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months. </a:t>
            </a:r>
            <a:endParaRPr lang="en-IN" sz="24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2230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At 7  months,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canalization is nearly </a:t>
            </a:r>
            <a:r>
              <a:rPr sz="24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</a:t>
            </a:r>
            <a:r>
              <a:rPr lang="en-IN" sz="24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IN"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3105" y="528573"/>
            <a:ext cx="396837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5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OSTEO</a:t>
            </a:r>
            <a:r>
              <a:rPr sz="4000" b="1" spc="-25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4000" b="1" spc="-5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OGY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7444" y="1471626"/>
            <a:ext cx="7410450" cy="4545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612140" indent="-457200">
              <a:spcBef>
                <a:spcPts val="105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lacrimal sac fossa is a depression in </a:t>
            </a:r>
            <a:r>
              <a:rPr sz="26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inferomedial orbital</a:t>
            </a:r>
            <a:r>
              <a:rPr sz="2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rim,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spcBef>
                <a:spcPts val="10"/>
              </a:spcBef>
              <a:buClr>
                <a:srgbClr val="D24717"/>
              </a:buClr>
              <a:buFont typeface="Wingdings" panose="05000000000000000000" pitchFamily="2" charset="2"/>
              <a:buChar char="Ø"/>
            </a:pPr>
            <a:endParaRPr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457200"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Maxillary and lacrimal</a:t>
            </a:r>
            <a:r>
              <a:rPr sz="2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bones.</a:t>
            </a:r>
          </a:p>
          <a:p>
            <a:pPr marL="571500" indent="-571500">
              <a:spcBef>
                <a:spcPts val="10"/>
              </a:spcBef>
              <a:buClr>
                <a:srgbClr val="D24717"/>
              </a:buClr>
              <a:buFont typeface="Wingdings" panose="05000000000000000000" pitchFamily="2" charset="2"/>
              <a:buChar char="Ø"/>
            </a:pPr>
            <a:endParaRPr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indent="-457200"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Bordered by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anterior lacrimal crest </a:t>
            </a:r>
            <a:r>
              <a:rPr sz="26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(maxillary 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bone) &amp; posterior lacrimal crest (lacrimal</a:t>
            </a:r>
            <a:r>
              <a:rPr sz="2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bone).</a:t>
            </a:r>
          </a:p>
          <a:p>
            <a:pPr marL="571500" indent="-571500">
              <a:spcBef>
                <a:spcPts val="10"/>
              </a:spcBef>
              <a:buClr>
                <a:srgbClr val="D24717"/>
              </a:buClr>
              <a:buFont typeface="Wingdings" panose="05000000000000000000" pitchFamily="2" charset="2"/>
              <a:buChar char="Ø"/>
            </a:pPr>
            <a:endParaRPr sz="3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7815" marR="25400" indent="-285750"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372110" algn="l"/>
                <a:tab pos="372745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fossa is approximately </a:t>
            </a:r>
            <a:r>
              <a:rPr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16-mm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high,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  mm wide, and 2-mm</a:t>
            </a:r>
            <a:r>
              <a:rPr sz="26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75056"/>
            <a:ext cx="10506075" cy="6565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7320" y="1195401"/>
            <a:ext cx="7312659" cy="47532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548005" indent="-457200">
              <a:spcBef>
                <a:spcPts val="105"/>
              </a:spcBef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nasolacrimal canal originates at base </a:t>
            </a:r>
            <a:r>
              <a:rPr sz="28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lacrimal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fossa.</a:t>
            </a:r>
          </a:p>
          <a:p>
            <a:pPr marL="457200" indent="-457200">
              <a:spcBef>
                <a:spcPts val="10"/>
              </a:spcBef>
              <a:buClr>
                <a:srgbClr val="D24717"/>
              </a:buClr>
              <a:buFont typeface="Wingdings" panose="05000000000000000000" pitchFamily="2" charset="2"/>
              <a:buChar char="Ø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238760" indent="-457200"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Formed by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maxillary bone laterally and 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lacrimal and inferior turbinate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medially.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0"/>
              </a:spcBef>
              <a:buClr>
                <a:srgbClr val="D24717"/>
              </a:buClr>
              <a:buFont typeface="Wingdings" panose="05000000000000000000" pitchFamily="2" charset="2"/>
              <a:buChar char="Ø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457200"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2870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width of superior opening is 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4–6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mm.</a:t>
            </a:r>
          </a:p>
          <a:p>
            <a:pPr marL="457200" indent="-457200">
              <a:spcBef>
                <a:spcPts val="10"/>
              </a:spcBef>
              <a:buClr>
                <a:srgbClr val="D24717"/>
              </a:buClr>
              <a:buFont typeface="Wingdings" panose="05000000000000000000" pitchFamily="2" charset="2"/>
              <a:buChar char="Ø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5080" indent="-457200" algn="just">
              <a:buClr>
                <a:srgbClr val="D24717"/>
              </a:buClr>
              <a:buSzPct val="84615"/>
              <a:buFont typeface="Wingdings" panose="05000000000000000000" pitchFamily="2" charset="2"/>
              <a:buChar char="Ø"/>
              <a:tabLst>
                <a:tab pos="372745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duct courses posteriorly and laterally in 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mm to drain into the inferior meatus  of the nasal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cavity.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1002</Words>
  <Application>Microsoft Office PowerPoint</Application>
  <PresentationFormat>Widescreen</PresentationFormat>
  <Paragraphs>123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Facet</vt:lpstr>
      <vt:lpstr>PowerPoint Presentation</vt:lpstr>
      <vt:lpstr>PowerPoint Presentation</vt:lpstr>
      <vt:lpstr>PowerPoint Presentation</vt:lpstr>
      <vt:lpstr>EMBRYOLOGY</vt:lpstr>
      <vt:lpstr>PowerPoint Presentation</vt:lpstr>
      <vt:lpstr>PowerPoint Presentation</vt:lpstr>
      <vt:lpstr>OSTEOLOGY</vt:lpstr>
      <vt:lpstr>PowerPoint Presentation</vt:lpstr>
      <vt:lpstr>PowerPoint Presentation</vt:lpstr>
      <vt:lpstr>SECRETORY SYSTEM</vt:lpstr>
      <vt:lpstr>PowerPoint Presentation</vt:lpstr>
      <vt:lpstr>PowerPoint Presentation</vt:lpstr>
      <vt:lpstr>EXCRETORY SYSTEM</vt:lpstr>
      <vt:lpstr>CONJUNCTIVAL SAC</vt:lpstr>
      <vt:lpstr>LACRIMAL PUNCTA</vt:lpstr>
      <vt:lpstr>LACRIMAL CANALICULI</vt:lpstr>
      <vt:lpstr>LACRIMAL SAC</vt:lpstr>
      <vt:lpstr>PowerPoint Presentation</vt:lpstr>
      <vt:lpstr>PowerPoint Presentation</vt:lpstr>
      <vt:lpstr>NASO LACRIMAL DUCT</vt:lpstr>
      <vt:lpstr>BLOOD SUPPLY</vt:lpstr>
      <vt:lpstr>ELIMINATION OF TEARS</vt:lpstr>
      <vt:lpstr>PowerPoint Presentation</vt:lpstr>
      <vt:lpstr>PowerPoint Presentation</vt:lpstr>
      <vt:lpstr>PowerPoint Presentation</vt:lpstr>
      <vt:lpstr>DRAINAGE OF LACRIMAL FLUID FROM NLD INTO  NASAL CAVITY: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Helen Dhatchayani</dc:creator>
  <cp:lastModifiedBy>HELEN K</cp:lastModifiedBy>
  <cp:revision>13</cp:revision>
  <dcterms:created xsi:type="dcterms:W3CDTF">2021-05-20T04:57:07Z</dcterms:created>
  <dcterms:modified xsi:type="dcterms:W3CDTF">2021-05-25T05:03:08Z</dcterms:modified>
</cp:coreProperties>
</file>